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  <p:sldId id="292" r:id="rId39"/>
    <p:sldId id="293" r:id="rId40"/>
    <p:sldId id="291" r:id="rId41"/>
    <p:sldId id="294" r:id="rId42"/>
    <p:sldId id="295" r:id="rId43"/>
    <p:sldId id="296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7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9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3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1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3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5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6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9CA8-72BA-4F1D-A204-BA785FABEC8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D052-F9A5-40FA-8912-FFE74D7A3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4265A-20AB-4CF7-9EE4-370591E3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14" y="1308296"/>
            <a:ext cx="8764172" cy="300778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Патологии органов дыхательной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92189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73ACAA-25CB-4465-B337-E1830D78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6609"/>
            <a:ext cx="8848578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Ороназальная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фистула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приобретенная патология, которая заключается в наличии фистулы между ротовой и носовой полостью. Встречается у пожилых животных с симптомами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халитоза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проявляется наличием болезненности при приеме корма, хроническими гнойными или кровянистыми выделениями из носа, иногда острым кровотечением. Диагноз ставится визуально, после осмотра ротовой полости/зубов и подтверждается путем рентгенологического исследования или КТ.</a:t>
            </a:r>
          </a:p>
        </p:txBody>
      </p:sp>
    </p:spTree>
    <p:extLst>
      <p:ext uri="{BB962C8B-B14F-4D97-AF65-F5344CB8AC3E}">
        <p14:creationId xmlns:p14="http://schemas.microsoft.com/office/powerpoint/2010/main" val="81215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998F92-E0F6-4A59-84B4-D7067CF0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54744"/>
            <a:ext cx="8862646" cy="6527409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ru-RU" sz="39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Лечение </a:t>
            </a:r>
          </a:p>
          <a:p>
            <a:pPr marL="0" indent="0" algn="just" fontAlgn="base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Лишь редкие случаи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ороназальной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фистулы, способны разрешиться на фоне консервативной терапии (пр. системные антибиотики на срок 10-14 дней), в подавляющем большинстве случаев заболевания требует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хирургической коррекции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Для закрытий соединений ротовой и носовой полостей подбирают индивидуальную технику, после обследования животного под наркозом и определения характера дефекта. При хирургическом лечении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ороназальных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фистул малого размера, может быть применено простое ушивание дефекта, но в большинстве случаев – проводятся различные виды пластических операций, когда слизистая оболочка с ротовой полости отслаивается и перемещается для закрытия отверстий. После хирургической коррекции, животному назначаются антибиотики на срок 10-14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70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4835F7-60A5-465A-8260-853C54B0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2" y="5472331"/>
            <a:ext cx="8510954" cy="12379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Приобретенная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ороназальная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фистула после удаления патологически измененного клыка, данное отверстие свободно соединяется с носовой полостью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59A368-B25F-4EF4-83D7-AB21857F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" y="147712"/>
            <a:ext cx="8029135" cy="53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0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1632B-5BAB-4ADA-938D-0E76AF17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F827E-E3FF-459A-A123-C52855EA2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17126"/>
            <a:ext cx="7886700" cy="9708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Закрытие дефекта, используя участок слизистой оболочки верхней губы. Провели надрез верхней губы и затем, подшили слизистую оболочку с нижней границей фистулы, вследствие чего, произошло закрытие дефекта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4BF8F50-3487-457D-907B-B21EDC19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" y="169985"/>
            <a:ext cx="8028000" cy="5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0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C9998-E278-4C41-9065-A2835C82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24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Назофарингеальный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стеноз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A8CB4-7813-4C71-9457-96BC5BB00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802492"/>
            <a:ext cx="8848578" cy="586559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Назофарингеальный</a:t>
            </a:r>
            <a:r>
              <a:rPr lang="ru-RU" dirty="0"/>
              <a:t> стеноз (НФС) — это образование перепонки (мембраны) между мягким небом и дорсальным сводом носоглотки. При этом происходит чрезмерное сужение канала, который соединяет носовую и ротовую полость.  В норме канал носоглотки у кошки среднего веса (около 4-х кг) составляет 6 – 7 мм. При развитии стеноза он может сужаться до 1-2 мм.  Это, соответственно, приводит к значительному затруднению прохода воздуха и дренажа носовой полости. </a:t>
            </a:r>
          </a:p>
        </p:txBody>
      </p:sp>
    </p:spTree>
    <p:extLst>
      <p:ext uri="{BB962C8B-B14F-4D97-AF65-F5344CB8AC3E}">
        <p14:creationId xmlns:p14="http://schemas.microsoft.com/office/powerpoint/2010/main" val="36926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C2624C-E280-4DBC-BA42-AC753EA4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6020972"/>
            <a:ext cx="7620000" cy="8370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Боковая рентгенограмма головы. В каудальной части мягкого неба визуализируется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мягкотканная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мембрана (указано стрелкой)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C0CE29B-3157-4E8E-8C21-F23BBBDD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0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F6DBCE-0C94-4487-91E9-035E9947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2880"/>
            <a:ext cx="8792308" cy="6457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Консервативное лечение </a:t>
            </a:r>
            <a:r>
              <a:rPr lang="ru-RU" dirty="0"/>
              <a:t>можно применять при обнаружении врожденной формы. В качестве препаратов первого выбора используют преднизолон и антибиотикотерапию.  Также данный вид терапии можно использовать для облегчения симптомов перед применением хирургического лечения.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Приобретенная форма плохо реагирует на консервативное лечение и соответственно основной вид коррекции – </a:t>
            </a:r>
            <a:r>
              <a:rPr lang="ru-RU" dirty="0">
                <a:solidFill>
                  <a:srgbClr val="FF0000"/>
                </a:solidFill>
              </a:rPr>
              <a:t>хирургический</a:t>
            </a:r>
            <a:r>
              <a:rPr lang="ru-RU" dirty="0"/>
              <a:t>. В качестве хирургического лечения применяют различные техники: прямое расширение стеноза, установка временных и постоянных </a:t>
            </a:r>
            <a:r>
              <a:rPr lang="ru-RU" dirty="0" err="1"/>
              <a:t>стентов</a:t>
            </a:r>
            <a:r>
              <a:rPr lang="ru-RU" dirty="0"/>
              <a:t>, а также баллонная дилатация.</a:t>
            </a:r>
          </a:p>
        </p:txBody>
      </p:sp>
    </p:spTree>
    <p:extLst>
      <p:ext uri="{BB962C8B-B14F-4D97-AF65-F5344CB8AC3E}">
        <p14:creationId xmlns:p14="http://schemas.microsoft.com/office/powerpoint/2010/main" val="214779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1B7BDD-B263-4833-811A-F1D77081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54744"/>
            <a:ext cx="8792308" cy="652740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Лечение методом временного </a:t>
            </a:r>
            <a:r>
              <a:rPr lang="ru-RU" sz="3600" dirty="0" err="1">
                <a:solidFill>
                  <a:srgbClr val="FF0000"/>
                </a:solidFill>
              </a:rPr>
              <a:t>стентирования</a:t>
            </a:r>
            <a:r>
              <a:rPr lang="ru-RU" sz="3600" dirty="0">
                <a:solidFill>
                  <a:srgbClr val="FF0000"/>
                </a:solidFill>
              </a:rPr>
              <a:t> носоглотки</a:t>
            </a:r>
          </a:p>
          <a:p>
            <a:pPr marL="0" indent="0" algn="just">
              <a:buNone/>
            </a:pPr>
            <a:r>
              <a:rPr lang="ru-RU" dirty="0"/>
              <a:t>Для этого используют силиконовую трубку, которую на 3 недели размещают в области носоглотки и фиксируют сквозным швом через мягкое небо. Для проведения трубки используют эндоскопический захват, проведенный через носовую полость. Предварительно проводят расширение стеноза с помощью гемостатического зажима.</a:t>
            </a:r>
          </a:p>
        </p:txBody>
      </p:sp>
    </p:spTree>
    <p:extLst>
      <p:ext uri="{BB962C8B-B14F-4D97-AF65-F5344CB8AC3E}">
        <p14:creationId xmlns:p14="http://schemas.microsoft.com/office/powerpoint/2010/main" val="299990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3C1DED-9977-4177-BED3-E88A9CB2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97" y="5950632"/>
            <a:ext cx="7509803" cy="5908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Белая стрелка указывает на область стеноза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967D9BD-7467-486F-A527-2967F81E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7" y="121334"/>
            <a:ext cx="7509803" cy="56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1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E62F53-2AA4-46F1-BB79-80299B40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52" y="5711483"/>
            <a:ext cx="7370297" cy="9689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стенозированного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отверстия гемостатическим зажимом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E69560-FFEF-4287-BABF-A543AD1E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1" y="183759"/>
            <a:ext cx="7370298" cy="5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327402-F386-4792-A910-8BD0DAFB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773724"/>
            <a:ext cx="8553155" cy="5403240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Патологические состояния носовой полости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Гайморит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Фронтит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Коллапс трахеи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Заворот доли легкого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7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78273A-9BF3-4759-BBA2-4D0E4907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666275"/>
            <a:ext cx="7284720" cy="10281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эндоскопического захвата через носовую полость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DBF658E-D87E-4BCE-9A9C-304176C2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163537"/>
            <a:ext cx="7284720" cy="54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9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FAC228-B208-42E4-897A-7E30DBD1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776" y="5835087"/>
            <a:ext cx="7228448" cy="8875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Фиксация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сквозным швом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08F8AF6-07E5-4FF9-A2FB-D2A62DEBD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0" y="135402"/>
            <a:ext cx="7599580" cy="56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02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1EEF2F-EDD8-45AC-A0AE-A93FD786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52" y="6150366"/>
            <a:ext cx="7637096" cy="6905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Боковая рентгенограмма после установки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07C9583-E9B4-44C6-913F-580440EA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2" y="219808"/>
            <a:ext cx="7637096" cy="57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3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281AC-75B6-4433-BF64-984E2F3C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503983"/>
            <a:ext cx="7886700" cy="11407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Боковая рентгенограмма после удаления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Рентгенографических признаков наличия мембраны нет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B192E23-3A56-4D49-BFF5-D9108E89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0" y="213288"/>
            <a:ext cx="7054259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7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CBB624-5A64-4D0E-A17E-26A8B67E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778240" cy="648520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Несмотря на размер </a:t>
            </a:r>
            <a:r>
              <a:rPr lang="ru-RU" dirty="0" err="1"/>
              <a:t>стента</a:t>
            </a:r>
            <a:r>
              <a:rPr lang="ru-RU" dirty="0"/>
              <a:t>, значительных признаков дискомфорта, нарушения глотания, дыхания и миграции </a:t>
            </a:r>
            <a:r>
              <a:rPr lang="ru-RU" dirty="0" err="1"/>
              <a:t>стента</a:t>
            </a:r>
            <a:r>
              <a:rPr lang="ru-RU" dirty="0"/>
              <a:t> не наблюдали.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Эффективность данного метода по разным литературным данным около 85-90%. Длительность наблюдения от 3 до 10 месяцев. Значительных ухудшений дыхания в отдаленном периоде не наблюдали. </a:t>
            </a:r>
          </a:p>
        </p:txBody>
      </p:sp>
    </p:spTree>
    <p:extLst>
      <p:ext uri="{BB962C8B-B14F-4D97-AF65-F5344CB8AC3E}">
        <p14:creationId xmlns:p14="http://schemas.microsoft.com/office/powerpoint/2010/main" val="3695463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2C2DB2-D75E-4E80-B6F5-D2F8AE7C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54745"/>
            <a:ext cx="8778240" cy="64852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Воспалительные заболевания носовой полости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воспалительным заболеваниям носовой полости относят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назофарингеальные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полипы кошек, лимфоплазмоцитарный и эозинофильный риниты собак.</a:t>
            </a:r>
          </a:p>
          <a:p>
            <a:pPr marL="0" indent="0" algn="ctr">
              <a:buNone/>
            </a:pPr>
            <a:r>
              <a:rPr lang="ru-RU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Назофарингеальные</a:t>
            </a: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полипы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Доброкачественные массы на ножке, образующиеся из слизистой оболочки носоглотки, евстахиевой трубы или среднего уха с возможным прорастанием в носоглотку, среднее ухо или наружный слуховой проход.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Назофарингеальные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полипы достаточно часто отмечаются у кошек и занимают второе место после лимфомы в роли причины заболеваний носоглотки. У собак диагностируются лишь единичные случаи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назофарингеальных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полипов прорастающих в среднее ухо, и данное заболевание описано в основном для кошек. По течению, полипы могут быть как одно- так и двусторонними.</a:t>
            </a:r>
          </a:p>
        </p:txBody>
      </p:sp>
    </p:spTree>
    <p:extLst>
      <p:ext uri="{BB962C8B-B14F-4D97-AF65-F5344CB8AC3E}">
        <p14:creationId xmlns:p14="http://schemas.microsoft.com/office/powerpoint/2010/main" val="153503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221734-4223-45D1-9396-23368A4A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82880"/>
            <a:ext cx="8764173" cy="64430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Диагностика</a:t>
            </a:r>
            <a:r>
              <a:rPr lang="ru-RU" dirty="0"/>
              <a:t> такого рода болезней заключается в сборе анамнеза (длительность заболевания, ответ на терапию, характер дыхания, толерантность к нагрузкам и т.д.), осмотре, рентгенологическом исследовании и эндоскопии. Также можно провести МРТ или КТ, которые позволят дать полную оценку о состоянии носовых раковин, наличии содержимого в лобных синусах и остроте процесса.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B1836A4-165C-499F-9C9C-B3CB665C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4381"/>
            <a:ext cx="91440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3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E63160-8E39-4836-8CEC-B23DC36B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68812"/>
            <a:ext cx="8834511" cy="6499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Лечение:</a:t>
            </a:r>
            <a:r>
              <a:rPr lang="ru-RU" dirty="0"/>
              <a:t> удаление полипа. Наиболее предпочтителен эндоскопический доступ, при котором наименьшим образом травмируются здоровые носовые раковины, можно оценить качество проведенной операции и при необходимости провести лазерную абляцию. При сопровождающемся фронтите одномоментно проводится </a:t>
            </a:r>
            <a:r>
              <a:rPr lang="ru-RU" dirty="0" err="1"/>
              <a:t>фронтотомия</a:t>
            </a:r>
            <a:r>
              <a:rPr lang="ru-RU" dirty="0"/>
              <a:t>. Данный метод позволять предотвратить хаотичное формирование грануляционной ткани в носу, что с течением времени приводит к тотальной обструкции носовой полости с явлениями хронического </a:t>
            </a:r>
            <a:r>
              <a:rPr lang="ru-RU" dirty="0" err="1"/>
              <a:t>риносинусита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818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23567-EE82-4177-B6B3-574B9885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890F7-3A75-49B6-84F3-F0AAABFBA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Ветмедикал - Назофарингеальные полипы у кошек... | Facebook">
            <a:extLst>
              <a:ext uri="{FF2B5EF4-FFF2-40B4-BE49-F238E27FC236}">
                <a16:creationId xmlns:a16="http://schemas.microsoft.com/office/drawing/2014/main" id="{2C0CEFF9-3904-4111-AAB3-62ACA556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236"/>
            <a:ext cx="3407356" cy="36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CB75DDF1-13F8-4077-B13E-F15612B8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65" y="548640"/>
            <a:ext cx="5610035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82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BA0A6-5760-47C9-ACA0-6B9D71CC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541"/>
            <a:ext cx="7886700" cy="734086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Гайморит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292AB-82E0-45BE-97A2-CE528F45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846627"/>
            <a:ext cx="8778240" cy="5779256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PT Serif" panose="020A0603040505020204" pitchFamily="18" charset="-52"/>
              </a:rPr>
              <a:t>Гайморит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– патологическое состояние организма, характеризующееся воспалением слизистой оболочки верхнечелюстной пазухи. В результате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патпроцесса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накапливается экссудат, в дальнейшем развивается сильная интоксикация организма. Гнойное содержимое пазух постепенно провоцирует размягчение костной ткани с последующим проникновением экссудата в головной мозг.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45855-1498-4929-9ADB-A16EA630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" y="126609"/>
            <a:ext cx="8820443" cy="1338997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Патологические состояния носовой полости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6CAAA-A622-42CF-9C30-A5DE17C5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" y="1617785"/>
            <a:ext cx="8820442" cy="48252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Все патологии можно разделить на три группы: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Структурные патологии (врожденные/приобретенные), неоплазия.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Воспалительные (острые/хронические).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Инфекционные (вирусные/бактериальные/грибковые).</a:t>
            </a:r>
          </a:p>
        </p:txBody>
      </p:sp>
    </p:spTree>
    <p:extLst>
      <p:ext uri="{BB962C8B-B14F-4D97-AF65-F5344CB8AC3E}">
        <p14:creationId xmlns:p14="http://schemas.microsoft.com/office/powerpoint/2010/main" val="4236325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4045F2-8F4C-441F-94B9-C9FEE14D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2880"/>
            <a:ext cx="8764172" cy="64711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у собак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Течение заболевания чаще хроническое, но явные и тяжелые признаки заметны при острой форме патологии. Владелец питомца может заметить: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аппетита, собака отказывается даже от лакомств;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незначительное повышение температуры на 1-2° С (при измерении);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истечение из одной ноздри слизистого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слизисто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-гнойного характера – это явный признак гайморита.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Выделение экссудата усиливается при наклоне головы, быстром беге, при кашле или чихании. При пальпации носовых пазух собака проявляет агрессивность из-за умеренной или сильной болезненности. При перкуссии (простукивании) вместо коробочного (звук пустой коробки) звука будет тупой, демонстрирующий заполненность полостей слизью или гноем.</a:t>
            </a:r>
          </a:p>
        </p:txBody>
      </p:sp>
    </p:spTree>
    <p:extLst>
      <p:ext uri="{BB962C8B-B14F-4D97-AF65-F5344CB8AC3E}">
        <p14:creationId xmlns:p14="http://schemas.microsoft.com/office/powerpoint/2010/main" val="298726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A33AE8-83CC-49A9-BAC6-336E74BD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792307" cy="64711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ставят на основании учета данных обследования и анамнеза. Обязательно проводят лабораторные исследования, в крови отмечают повышенное СОЭ и нейтрофильный лейкоцитоз. На рентгене видны участки затемнения в области гайморовых пазух, что указывает на скопление экссудата. Диагностическая трепанация – редкое явление, но оно может присутствовать, если иными методиками не удалось установить очевидное.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риноскопии отмечают припухлость, отечность слизистой носовых ходов, часто находят полоски слизистой с гноем. Подчелюстные лимфоузлы у собаки будут припухлые, особенно это выражено на стороне поражения гайморовых пазух. Обширное скопление гнойного экссудата дает воспалительную реакцию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периартикулярные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ткани, это может проявиться в виде конъюнктивита или отека век.</a:t>
            </a:r>
          </a:p>
        </p:txBody>
      </p:sp>
    </p:spTree>
    <p:extLst>
      <p:ext uri="{BB962C8B-B14F-4D97-AF65-F5344CB8AC3E}">
        <p14:creationId xmlns:p14="http://schemas.microsoft.com/office/powerpoint/2010/main" val="165780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96D79E-30A9-4EAF-A633-4460CBAA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474"/>
            <a:ext cx="8778240" cy="6583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Лечение</a:t>
            </a:r>
            <a:r>
              <a:rPr lang="ru-RU" dirty="0"/>
              <a:t> начинается с устранения первопричины гайморита. Без соблюдения этого условия будут постоянные рецидивы болезни.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При запущенном гнойном гайморите и скоплении экссудата при невозможности его естественного вытекания, проводят хирургическую операцию – вскрывают гайморову полость, удаляют содержимое и промывают антисептическими растворами. После закачивают антибиотиками для предупреждения дальнейшего развития микрофлоры.</a:t>
            </a:r>
          </a:p>
        </p:txBody>
      </p:sp>
    </p:spTree>
    <p:extLst>
      <p:ext uri="{BB962C8B-B14F-4D97-AF65-F5344CB8AC3E}">
        <p14:creationId xmlns:p14="http://schemas.microsoft.com/office/powerpoint/2010/main" val="2106906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28140F-2548-4B16-8479-5966986E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211014"/>
            <a:ext cx="8750105" cy="6457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Фронтит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воспалительный процесс слизистой оболочки лобной пазухи, который вначале проходит в катаральной форме, затем становится гнойным.  Гнойный фронтит вызывает лизис (расплавление) костной ткани и может привести к возникновению энцефалита (поражения головного мозга) или сепсиса (заражения крови), что приводит к летальному исходу.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2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F8ADB9-2437-4305-81A9-1E16FC84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40676"/>
            <a:ext cx="8778240" cy="19272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эффективным хирургическим вмешательством является дренирование лобной пазухи с последующей ее санацией, и интенсивной антибиотикотерапией.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A8920A4-40A5-4BE3-828A-4D124C6B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2" y="1798320"/>
            <a:ext cx="5999995" cy="49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1573-003A-4857-867A-B1E20B9A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043"/>
            <a:ext cx="7886700" cy="760289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Коллапс трахеи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3BA51-BCF7-4E88-83E3-F6879FBF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900332"/>
            <a:ext cx="8806376" cy="58176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современной ветеринарной медицине коллапсом трахеи называют синдром, характеризующийся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дорсо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-вентральным уплощением трахеальных колец и дряблостью дорсальной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мягкотканной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оболочки.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собак маленьких и миниатюрных пород имеется предрасположенность к деформации просвета трахеи в каудальной шейной части и краниальной грудной. Конкретная причина такого явления на сегодняшний день точно не определена. На сегодняшний день точно известно одно: существует склонность к коллапсу трахеи у собак таких пород, как йоркширский терьер, карликовый шпиц, чихуахуа, той-терьер, миниатюрный пудель. Данным заболеванием подвержены собаки любого возраста и пола.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Клиническая картина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такими симптомами, как кашель и диспноэ различной степени, которые зависят от степени пролапса дорсальной мягкотканой стенки и жесткости трахеальных колец.</a:t>
            </a:r>
          </a:p>
        </p:txBody>
      </p:sp>
    </p:spTree>
    <p:extLst>
      <p:ext uri="{BB962C8B-B14F-4D97-AF65-F5344CB8AC3E}">
        <p14:creationId xmlns:p14="http://schemas.microsoft.com/office/powerpoint/2010/main" val="376727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358F2-4B70-4A5F-B835-6E020523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CDD78-E261-474C-8774-03839D4D0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63A04BA-A203-4C2E-9F87-47CDFF50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677"/>
            <a:ext cx="9144000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1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89A129-691C-4C3E-8D6E-8EFF263E5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68812"/>
            <a:ext cx="8750105" cy="645707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данного заболевания не представляет трудностей и базируется на данных клинического осмотра (положительный симптом раздражения трахеи, свистящее дыхание, одышка) и данных рентгенологического обследования. В затруднительных случаях проводят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трахеоскопию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Рентгенографическое обследование проводится в условиях первичного приема без дополнительной подготовки. Единственным отрицательным моментом является состояние дыхательной системы с нулевым потоком воздуха, при этом сужения трахеи можно не увидеть, поэтому стандартным для постановки диагноза является проведение серии рентгеновских снимков в правом и левом боковых положениях.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спорном диагнозе обязательным условием является проведение эндоскопического исследования верхних отделов дыхательных путей. Оно выполняется под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седацией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дает возможность объективно оценить состояние гортани, трахеи, магистральных бронхов.</a:t>
            </a:r>
          </a:p>
        </p:txBody>
      </p:sp>
    </p:spTree>
    <p:extLst>
      <p:ext uri="{BB962C8B-B14F-4D97-AF65-F5344CB8AC3E}">
        <p14:creationId xmlns:p14="http://schemas.microsoft.com/office/powerpoint/2010/main" val="2145855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C42F3-800E-4838-A81B-823EE56B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3AA63-92B4-426A-AC75-07F0AC21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057DE36-7531-4783-ABE0-FCF7CC5F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86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DBD1-BA57-4551-A75D-B51CDA3E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05251-382F-477D-8CE1-9E708060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7A57622-AD02-4272-8039-0AECCEB4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D3206-9F1A-464E-B423-79AFC00B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6" y="117046"/>
            <a:ext cx="8679767" cy="112798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патологии</a:t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Стеноз ноздрей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71E7E-4B12-4E35-BB52-A032B4C5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15" y="1245027"/>
            <a:ext cx="8679767" cy="51135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Наблюдается в основном у брахицефалических пород собак (как одно из составляющих брахицефалического синдрома), а также у кошек британской породы и </a:t>
            </a:r>
            <a:r>
              <a:rPr lang="ru-RU" dirty="0" err="1"/>
              <a:t>скоттиш-фолдов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Диагностика</a:t>
            </a:r>
            <a:r>
              <a:rPr lang="ru-RU" dirty="0"/>
              <a:t> заключается в визуальном осмотре (посредством специального носового зеркала), при котором устанавливается значительное сужение просвета ноздрей.</a:t>
            </a:r>
          </a:p>
        </p:txBody>
      </p:sp>
      <p:pic>
        <p:nvPicPr>
          <p:cNvPr id="1026" name="Picture 2" descr="Рис. 2">
            <a:extLst>
              <a:ext uri="{FF2B5EF4-FFF2-40B4-BE49-F238E27FC236}">
                <a16:creationId xmlns:a16="http://schemas.microsoft.com/office/drawing/2014/main" id="{63D75E72-CD53-4916-BA85-99DFD87B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5" y="3952875"/>
            <a:ext cx="56864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15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E2229-8954-43B5-A287-8362970D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492"/>
            <a:ext cx="7886700" cy="60554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A7C81-B367-4EC7-B827-9D41721E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81036"/>
            <a:ext cx="8848579" cy="57338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лучшие результаты получены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стентировании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внутреннего просвета трахеи сеточными конструкциями, которые поддерживают просвет трахеи и способны выдерживать нагрузки, характерные для данной анатомической области.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72E1E9A0-2CC9-4DD2-96CD-2D43815A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5" y="3036423"/>
            <a:ext cx="83534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1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6B72FD-FC97-4A93-AFF3-952FC257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54745"/>
            <a:ext cx="8792308" cy="6555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стентирования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проводится под эндоскопическим и радиологическим контролем и занимает 10–20 минут. В зависимости от тяжести состояния, в котором был доставлен пациент в клинику, он остается в стационаре от 1 до 2 суток. Первые 14 дней животное получает стандартную схему антибиотиков, противокашлевые препараты,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муколитические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средства, а в некоторых случаях – стероиды. Приблизительно через 21 день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нитиноловая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сетка заполняется прорастающим эпителием трахеи,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полностью фиксируется в трахее.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животного проводятся контрольные рентгенологические обследования через 4 недели. Далее — 1 раз в 6 месяцев.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Постановка специально разработанного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эндотрахеального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сегодняшний день является хорошим терапевтическим решением с мгновенным эффектом улучшения состояния и хорошим прогнозом по поддержанию здоровья животного.</a:t>
            </a:r>
          </a:p>
        </p:txBody>
      </p:sp>
    </p:spTree>
    <p:extLst>
      <p:ext uri="{BB962C8B-B14F-4D97-AF65-F5344CB8AC3E}">
        <p14:creationId xmlns:p14="http://schemas.microsoft.com/office/powerpoint/2010/main" val="3074871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02B17-CD9B-4E65-A6FE-706AC8BE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FAB1B-73A3-4188-8161-DC014F97B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A9C9888-8C2D-4DFD-B361-87016567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84"/>
            <a:ext cx="4566429" cy="298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4805FBE5-38E3-4706-BB37-B7ED2340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29" y="100684"/>
            <a:ext cx="4566430" cy="29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3CA68DA3-D0D4-4E73-8361-7F2F83A9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64" y="3182152"/>
            <a:ext cx="4901130" cy="367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6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58357-DA9A-482D-8605-BA3DCFEE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ACEBE-4328-4DF1-8429-C2395E15D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3A3C08A-4E9E-4573-817C-D2267777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731"/>
            <a:ext cx="9144000" cy="58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93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1BD62-C39D-4539-98B9-C247C388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044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Заворот доли легкого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002EB-6683-4568-A5FB-D2E8105A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900332"/>
            <a:ext cx="8848579" cy="56974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Заворот доли легкого – острое или подострое патологическое состояние, вызванное скручиванием доли легкого (аксиальная ротация) относительно оси бронха. При этом нарушается перфузия и вентиляция пораженных долей легких, но в начальных этапах и при частичном завороте доли легкого перфузия первое время сохраняется.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145729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73A2C-7A61-483F-B7ED-BAFE4488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E11EC-42B5-4308-8BB5-4B144B5E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D6C1C1-398C-4492-B088-41EB1B06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802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3BB94-39DC-4A38-8CBB-FCFC06AD6081}"/>
              </a:ext>
            </a:extLst>
          </p:cNvPr>
          <p:cNvSpPr txBox="1"/>
          <p:nvPr/>
        </p:nvSpPr>
        <p:spPr>
          <a:xfrm>
            <a:off x="386861" y="5296236"/>
            <a:ext cx="83702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Схематические изображения легких и заворота доли легкого на примере краниальной доли левого легкого. 1) Пораженная доля легкого. 2) Участок </a:t>
            </a:r>
            <a:r>
              <a:rPr lang="ru-RU" b="0" i="0" u="none" strike="noStrike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перекрута</a:t>
            </a:r>
            <a:r>
              <a:rPr lang="ru-RU" b="0" i="0" u="none" strike="noStrike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и обструкции долевого бронха, дистальные отделы бронха смещаются от нормального положения. 3) Гиперемия, отек, эмфизема пораженной доли лёгкого. 4) Плевральный выпот.</a:t>
            </a:r>
            <a:endParaRPr lang="ru-RU" b="0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94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C0717-7258-462F-9666-79F7B9F3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68086-3D5B-4E7D-B683-511B68E4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9A7357-1275-4DFA-82B0-B3422B9C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154745"/>
            <a:ext cx="8904849" cy="62038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хирургическое, заключается в увеличении диаметра просвета ноздрей путем вертикальной, горизонтальной или модифицированной техники. Операция довольно проста в исполнении, не требует специфических инструментов, непродолжительная и, как правило, значительно улучшает дыхание, особенно у кошек.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5E17DA-90BC-463B-93BD-44EEAE81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8" y="3115994"/>
            <a:ext cx="6746264" cy="34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2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7AEB8-1ED5-42B2-86DF-43B8442F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91BF9-27F6-4137-9C09-28317FAC4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Рис. 1А">
            <a:extLst>
              <a:ext uri="{FF2B5EF4-FFF2-40B4-BE49-F238E27FC236}">
                <a16:creationId xmlns:a16="http://schemas.microsoft.com/office/drawing/2014/main" id="{B16067EA-D2B0-40A9-8653-009689CB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3798277" cy="58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Рис. 1Б">
            <a:extLst>
              <a:ext uri="{FF2B5EF4-FFF2-40B4-BE49-F238E27FC236}">
                <a16:creationId xmlns:a16="http://schemas.microsoft.com/office/drawing/2014/main" id="{8BBEA378-4AE5-4522-B733-B527C0A2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35" y="1027906"/>
            <a:ext cx="4111265" cy="55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AB1BBC-2E59-45DB-A0B2-DC59DFBB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211014"/>
            <a:ext cx="8721969" cy="637266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«Заячья губа»</a:t>
            </a:r>
          </a:p>
          <a:p>
            <a:pPr marL="0" indent="0" algn="just">
              <a:buNone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Врожденная аномалия, встречается у кошек и собак. Диагноз ставится визуально, лечение – хирургическое. Следует помнить, что хирургия позволит обеспечить достойное качество жизни животного, но косметический дефект останется.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Рис. 4">
            <a:extLst>
              <a:ext uri="{FF2B5EF4-FFF2-40B4-BE49-F238E27FC236}">
                <a16:creationId xmlns:a16="http://schemas.microsoft.com/office/drawing/2014/main" id="{1159092C-3350-4034-B9E0-652B281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7" y="2846511"/>
            <a:ext cx="37052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5EDB67-4963-40CB-9FF6-40D49A7E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806375" cy="6513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Инородные тела в носу</a:t>
            </a:r>
          </a:p>
          <a:p>
            <a:pPr marL="0" indent="0" algn="just">
              <a:buNone/>
            </a:pPr>
            <a:r>
              <a:rPr lang="ru-RU" dirty="0"/>
              <a:t>Чаще встречаются у собак, особенно карликовых пород, в связи с распространенным среди них синдромом «обратного чихания», вследствие которого частицы корма при вдохе забрасываются в носовую полость через общий носовой ход и, застревая там, вызывают симптомы преимущественно одностороннего ринита. Обычно это происходит у молодых или среднего возраста собак, наиболее предрасположены породы: чихуахуа, той-терьеры, йоркширские терьеры. У кошек распространенными инородными телами являются травинки.</a:t>
            </a:r>
          </a:p>
        </p:txBody>
      </p:sp>
    </p:spTree>
    <p:extLst>
      <p:ext uri="{BB962C8B-B14F-4D97-AF65-F5344CB8AC3E}">
        <p14:creationId xmlns:p14="http://schemas.microsoft.com/office/powerpoint/2010/main" val="236300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7A47E0-E0D8-4F6F-BF80-AC7E8853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83673"/>
            <a:ext cx="8778240" cy="28268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Симптомы включают в себя серозный или гнойный, обычно </a:t>
            </a:r>
            <a:r>
              <a:rPr lang="ru-RU" dirty="0" err="1"/>
              <a:t>унилатеральный</a:t>
            </a:r>
            <a:r>
              <a:rPr lang="ru-RU" dirty="0"/>
              <a:t> ринит, чихание, слезотечение. Визуальная диагностика проводится посредством риноскопии, при которой в носу обнаруживается инородное тело и имеется возможность его одновременного извлечения.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2FF54B5-4B31-4554-9CF1-577F5502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861"/>
            <a:ext cx="9144000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02C86-B633-4D67-97A8-B6B5235FC5EB}"/>
              </a:ext>
            </a:extLst>
          </p:cNvPr>
          <p:cNvSpPr txBox="1"/>
          <p:nvPr/>
        </p:nvSpPr>
        <p:spPr>
          <a:xfrm>
            <a:off x="1244991" y="5473998"/>
            <a:ext cx="6654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Риноскопия: визуализация инородного тела. Вид кошки до и после извлечения инородного тела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15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1932</Words>
  <Application>Microsoft Office PowerPoint</Application>
  <PresentationFormat>Экран (4:3)</PresentationFormat>
  <Paragraphs>87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PT Serif</vt:lpstr>
      <vt:lpstr>Roboto</vt:lpstr>
      <vt:lpstr>Тема Office</vt:lpstr>
      <vt:lpstr>Патологии органов дыхательной системы</vt:lpstr>
      <vt:lpstr>Презентация PowerPoint</vt:lpstr>
      <vt:lpstr>Патологические состояния носовой полости</vt:lpstr>
      <vt:lpstr>Структурные патологии Стеноз ноздрей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Назофарингеальный стеноз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Гайморит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Коллапс трахеи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Заворот доли легкого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Патологии органов дыхательной системы</dc:title>
  <dc:creator>Андрей Квочко</dc:creator>
  <cp:lastModifiedBy>Андрей Квочко</cp:lastModifiedBy>
  <cp:revision>28</cp:revision>
  <dcterms:created xsi:type="dcterms:W3CDTF">2022-04-03T09:22:44Z</dcterms:created>
  <dcterms:modified xsi:type="dcterms:W3CDTF">2022-04-18T18:00:41Z</dcterms:modified>
</cp:coreProperties>
</file>